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70" r:id="rId2"/>
    <p:sldId id="256" r:id="rId3"/>
    <p:sldId id="257" r:id="rId4"/>
    <p:sldId id="258" r:id="rId5"/>
    <p:sldId id="266" r:id="rId6"/>
    <p:sldId id="259" r:id="rId7"/>
    <p:sldId id="267" r:id="rId8"/>
    <p:sldId id="269" r:id="rId9"/>
    <p:sldId id="268" r:id="rId10"/>
    <p:sldId id="271" r:id="rId11"/>
  </p:sldIdLst>
  <p:sldSz cx="14630400" cy="8229600"/>
  <p:notesSz cx="8229600" cy="14630400"/>
  <p:embeddedFontLst>
    <p:embeddedFont>
      <p:font typeface="B Nazanin" panose="00000400000000000000" pitchFamily="2" charset="-78"/>
      <p:regular r:id="rId13"/>
      <p:bold r:id="rId14"/>
    </p:embeddedFont>
    <p:embeddedFont>
      <p:font typeface="B Titr" panose="00000700000000000000" pitchFamily="2" charset="-78"/>
      <p:bold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Bold" panose="020B0806030504020204" pitchFamily="3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1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FA23A-2A16-7EDA-D7DD-2F8E3E97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4D2F2-D10D-5B36-06C7-40EEA35C4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FF8DD-4F97-AD57-FEB5-71A3E541B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24F0C-1FE6-F87B-22BA-A14C4662A8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48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DF35A-4267-6B54-3940-17086131A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33F58-DF47-8D84-23D0-7AC8511BE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F7B99-1975-108D-C258-354EF789D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239C1-879B-466E-1B12-C2D3D71BC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4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6DC0-7F58-2040-08EF-DB1466C44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7CB4F-09F2-8C07-ED51-C6170168A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8DFBD-3CF0-FAA9-AF3B-FF82BE4F5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87AF-4673-CE30-7441-534E0B36D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D5735-BB4C-7242-2BF4-03362504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9146A-8CC1-2CE2-6824-20B9FB6B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6A844-E552-04E6-71E1-81B4A9368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A9C4A-94FD-3FA8-5ED9-B52801A15D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0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002C6-A4E8-F34A-9C65-EE5F6F5A1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9D3F1-D03A-3975-FD44-802F9A00C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452B6A-E1F7-1394-4087-70D996A5E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394E3-6DD3-2C35-6A36-C4B0FDBBC3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1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6C25B1A-B064-0895-D5A2-430D132F6A66}"/>
              </a:ext>
            </a:extLst>
          </p:cNvPr>
          <p:cNvSpPr/>
          <p:nvPr/>
        </p:nvSpPr>
        <p:spPr>
          <a:xfrm>
            <a:off x="3672457" y="50917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fa-IR" sz="61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بسم</a:t>
            </a:r>
            <a:r>
              <a:rPr lang="fa-IR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الله </a:t>
            </a:r>
            <a:r>
              <a:rPr lang="fa-IR" sz="61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الرحمن</a:t>
            </a:r>
            <a:r>
              <a:rPr lang="fa-IR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</a:t>
            </a:r>
            <a:r>
              <a:rPr lang="fa-IR" sz="61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الرحیم</a:t>
            </a:r>
            <a:endParaRPr lang="en-US" sz="6150" dirty="0">
              <a:cs typeface="B Titr" panose="00000700000000000000" pitchFamily="2" charset="-78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A3F286D-D846-9504-2434-09A8E27F1B42}"/>
              </a:ext>
            </a:extLst>
          </p:cNvPr>
          <p:cNvSpPr/>
          <p:nvPr/>
        </p:nvSpPr>
        <p:spPr>
          <a:xfrm>
            <a:off x="203199" y="2151712"/>
            <a:ext cx="13961533" cy="2149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7700"/>
              </a:lnSpc>
              <a:buNone/>
            </a:pPr>
            <a:r>
              <a:rPr lang="fa-IR" sz="36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سمانه</a:t>
            </a:r>
            <a:r>
              <a:rPr lang="fa-IR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پهلوانی</a:t>
            </a:r>
          </a:p>
          <a:p>
            <a:pPr marL="0" indent="0" algn="r">
              <a:lnSpc>
                <a:spcPts val="7700"/>
              </a:lnSpc>
              <a:buNone/>
            </a:pPr>
            <a:r>
              <a:rPr lang="fa-IR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دانشجو دکتری مهندسی کامپیوتر شبکه و </a:t>
            </a:r>
            <a:r>
              <a:rPr lang="fa-IR" sz="36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رایانش</a:t>
            </a:r>
            <a:r>
              <a:rPr lang="fa-IR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امن</a:t>
            </a:r>
          </a:p>
          <a:p>
            <a:pPr marL="0" indent="0" algn="r">
              <a:lnSpc>
                <a:spcPts val="7700"/>
              </a:lnSpc>
              <a:buNone/>
            </a:pPr>
            <a:r>
              <a:rPr lang="fa-IR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محقق و پژوهشگر</a:t>
            </a:r>
          </a:p>
          <a:p>
            <a:pPr marL="0" indent="0" algn="r">
              <a:lnSpc>
                <a:spcPts val="7700"/>
              </a:lnSpc>
              <a:buNone/>
            </a:pPr>
            <a:r>
              <a:rPr lang="fa-IR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فعال در زمینه هوش مصنوعی</a:t>
            </a:r>
            <a:br>
              <a:rPr lang="fa-IR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</a:br>
            <a:r>
              <a:rPr lang="fa-IR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(یادگیری ماشین- یادگیری عمیق- پردازش تصویر)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fa-IR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هنرستان </a:t>
            </a:r>
            <a:r>
              <a:rPr lang="fa-IR" sz="36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سمپاد</a:t>
            </a:r>
            <a:r>
              <a:rPr lang="fa-IR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سعدی سال 1403</a:t>
            </a:r>
            <a:endParaRPr lang="en-US" sz="3600" dirty="0">
              <a:cs typeface="B Titr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FB6F6-C68E-3A15-75CE-D7B9DBAC2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98" t="8642" r="37213" b="4321"/>
          <a:stretch/>
        </p:blipFill>
        <p:spPr>
          <a:xfrm>
            <a:off x="982134" y="1642532"/>
            <a:ext cx="3166534" cy="46566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5866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844CC-55E3-1D3F-8000-C13904FDD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E33EA-F591-AFCF-9661-A3699891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144" t="17489" r="33796" b="56173"/>
          <a:stretch/>
        </p:blipFill>
        <p:spPr>
          <a:xfrm>
            <a:off x="2438398" y="1439332"/>
            <a:ext cx="10846856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2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هوش مصنوعی از دیدگاه برنامه نویس</a:t>
            </a:r>
            <a:endParaRPr lang="en-US" sz="6150" dirty="0">
              <a:cs typeface="B Titr" panose="000007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211240"/>
            <a:ext cx="7791410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B Nazanin" panose="00000400000000000000" pitchFamily="2" charset="-78"/>
              </a:rPr>
              <a:t>به عنوان برنامه نویس، هوش مصنوعی یک حوزه پویا و پر از چالش است که نقش مهمی در پیشرفت تکنولوژی و حل مسائل پیچیده </a:t>
            </a:r>
            <a:r>
              <a:rPr lang="en-US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B Nazanin" panose="00000400000000000000" pitchFamily="2" charset="-78"/>
              </a:rPr>
              <a:t>ایفا</a:t>
            </a: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B Nazanin" panose="00000400000000000000" pitchFamily="2" charset="-78"/>
              </a:rPr>
              <a:t> </a:t>
            </a:r>
            <a:r>
              <a:rPr lang="en-US" b="1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B Nazanin" panose="00000400000000000000" pitchFamily="2" charset="-78"/>
              </a:rPr>
              <a:t>می‌کند.با</a:t>
            </a: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B Nazanin" panose="00000400000000000000" pitchFamily="2" charset="-78"/>
              </a:rPr>
              <a:t> درک عمیق مفاهیم و ابزارهای هوش مصنوعی، برنامه نویسان می‌توانند به طراحی و توسعه سیستم‌های هوشمند کمک کنند.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78" y="745757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7323469"/>
            <a:ext cx="300228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</a:t>
            </a:r>
            <a:r>
              <a:rPr lang="en-US" sz="2200" b="1" dirty="0" err="1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samaneh</a:t>
            </a: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pahlavani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6400" y="1082225"/>
            <a:ext cx="894080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مقدمه</a:t>
            </a: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: تعریف هوش مصنوعی و اهمیت آن</a:t>
            </a:r>
            <a:endParaRPr lang="en-US" sz="4400" dirty="0">
              <a:cs typeface="B Titr" panose="000007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تعریف هوش مصنوعی</a:t>
            </a:r>
            <a:endParaRPr lang="en-US" sz="2200" dirty="0">
              <a:cs typeface="B Titr" panose="000007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B Titr" panose="00000700000000000000" pitchFamily="2" charset="-78"/>
              </a:rPr>
              <a:t>هوش مصنوعی به توانایی ماشین‌ها و سیستم‌های کامپیوتری در انجام وظایف و فعالیت‌های هوشمندانه مشابه انسان اطلاق می‌شود.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اهمیت هوش مصنوعی</a:t>
            </a:r>
            <a:endParaRPr lang="en-US" sz="2200" dirty="0">
              <a:cs typeface="B Titr" panose="000007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301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B Titr" panose="00000700000000000000" pitchFamily="2" charset="-78"/>
              </a:rPr>
              <a:t>هوش مصنوعی نقش کلیدی در پیشرفت تکنولوژی، حل مسائل پیچیده و افزایش کارایی و بهره‌وری در صنایع مختلف ایفا می‌کند.</a:t>
            </a:r>
            <a:endParaRPr lang="en-US" sz="1750" dirty="0">
              <a:cs typeface="B Titr" panose="00000700000000000000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20055" y="394454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fa-IR" sz="4150" b="1" dirty="0">
                <a:solidFill>
                  <a:srgbClr val="333F70"/>
                </a:solidFill>
                <a:cs typeface="B Titr" panose="00000700000000000000" pitchFamily="2" charset="-78"/>
              </a:rPr>
              <a:t>حوزه های مختلف هوش مصنوعی</a:t>
            </a:r>
            <a:endParaRPr lang="en-US" sz="4150" dirty="0">
              <a:cs typeface="B Titr" panose="00000700000000000000" pitchFamily="2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86A7D25-3C4D-8B77-D63E-A79AC0A6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59" y="2014683"/>
            <a:ext cx="6137274" cy="5510694"/>
          </a:xfrm>
          <a:prstGeom prst="rect">
            <a:avLst/>
          </a:prstGeom>
        </p:spPr>
      </p:pic>
      <p:sp>
        <p:nvSpPr>
          <p:cNvPr id="22" name="Shape 1">
            <a:extLst>
              <a:ext uri="{FF2B5EF4-FFF2-40B4-BE49-F238E27FC236}">
                <a16:creationId xmlns:a16="http://schemas.microsoft.com/office/drawing/2014/main" id="{A52FE357-E821-B01E-A13D-210E67A53D25}"/>
              </a:ext>
            </a:extLst>
          </p:cNvPr>
          <p:cNvSpPr/>
          <p:nvPr/>
        </p:nvSpPr>
        <p:spPr>
          <a:xfrm>
            <a:off x="6872857" y="3381812"/>
            <a:ext cx="3321009" cy="2714188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70C4FE72-E24A-294E-9DF0-2FFCD714FEBA}"/>
              </a:ext>
            </a:extLst>
          </p:cNvPr>
          <p:cNvSpPr/>
          <p:nvPr/>
        </p:nvSpPr>
        <p:spPr>
          <a:xfrm>
            <a:off x="10735733" y="3381811"/>
            <a:ext cx="3321009" cy="2714188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7C9B1-E839-6F95-9BC9-9548038ABDD5}"/>
              </a:ext>
            </a:extLst>
          </p:cNvPr>
          <p:cNvSpPr txBox="1"/>
          <p:nvPr/>
        </p:nvSpPr>
        <p:spPr>
          <a:xfrm>
            <a:off x="7112000" y="3759200"/>
            <a:ext cx="276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cs typeface="B Titr" panose="00000700000000000000" pitchFamily="2" charset="-78"/>
              </a:rPr>
              <a:t>برنامه </a:t>
            </a:r>
            <a:r>
              <a:rPr lang="fa-IR" sz="2400" dirty="0" err="1">
                <a:cs typeface="B Titr" panose="00000700000000000000" pitchFamily="2" charset="-78"/>
              </a:rPr>
              <a:t>نویسی</a:t>
            </a:r>
            <a:r>
              <a:rPr lang="fa-IR" sz="2400" dirty="0">
                <a:cs typeface="B Titr" panose="00000700000000000000" pitchFamily="2" charset="-78"/>
              </a:rPr>
              <a:t> سنتی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93D30-FFF3-96BE-3DD0-CC8ECD800CDC}"/>
              </a:ext>
            </a:extLst>
          </p:cNvPr>
          <p:cNvSpPr txBox="1"/>
          <p:nvPr/>
        </p:nvSpPr>
        <p:spPr>
          <a:xfrm>
            <a:off x="11016170" y="3759200"/>
            <a:ext cx="276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cs typeface="B Titr" panose="00000700000000000000" pitchFamily="2" charset="-78"/>
              </a:rPr>
              <a:t>یادگیری ماشین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FD08E8-6E9B-2B0B-1768-1B8DE248C2C2}"/>
              </a:ext>
            </a:extLst>
          </p:cNvPr>
          <p:cNvSpPr txBox="1"/>
          <p:nvPr/>
        </p:nvSpPr>
        <p:spPr>
          <a:xfrm>
            <a:off x="7061200" y="4539197"/>
            <a:ext cx="276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cs typeface="B Titr" panose="00000700000000000000" pitchFamily="2" charset="-78"/>
              </a:rPr>
              <a:t>داده + </a:t>
            </a:r>
            <a:r>
              <a:rPr lang="fa-IR" sz="2400" dirty="0" err="1">
                <a:cs typeface="B Titr" panose="00000700000000000000" pitchFamily="2" charset="-78"/>
              </a:rPr>
              <a:t>الگوریتم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B840B8-DE71-B180-66F1-88035FB5CE34}"/>
              </a:ext>
            </a:extLst>
          </p:cNvPr>
          <p:cNvSpPr txBox="1"/>
          <p:nvPr/>
        </p:nvSpPr>
        <p:spPr>
          <a:xfrm>
            <a:off x="7111999" y="5147417"/>
            <a:ext cx="2760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cs typeface="B Titr" panose="00000700000000000000" pitchFamily="2" charset="-78"/>
              </a:rPr>
              <a:t>=</a:t>
            </a:r>
            <a:br>
              <a:rPr lang="fa-IR" sz="2400" dirty="0">
                <a:cs typeface="B Titr" panose="00000700000000000000" pitchFamily="2" charset="-78"/>
              </a:rPr>
            </a:br>
            <a:r>
              <a:rPr lang="fa-IR" sz="2400" dirty="0">
                <a:cs typeface="B Titr" panose="00000700000000000000" pitchFamily="2" charset="-78"/>
              </a:rPr>
              <a:t>نتایج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A1E07-1E3B-A351-1C02-532F72742DAA}"/>
              </a:ext>
            </a:extLst>
          </p:cNvPr>
          <p:cNvSpPr txBox="1"/>
          <p:nvPr/>
        </p:nvSpPr>
        <p:spPr>
          <a:xfrm>
            <a:off x="11033104" y="4430671"/>
            <a:ext cx="276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cs typeface="B Titr" panose="00000700000000000000" pitchFamily="2" charset="-78"/>
              </a:rPr>
              <a:t>داده + نتایج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D6581-1913-BCC3-1958-CD752D09D610}"/>
              </a:ext>
            </a:extLst>
          </p:cNvPr>
          <p:cNvSpPr txBox="1"/>
          <p:nvPr/>
        </p:nvSpPr>
        <p:spPr>
          <a:xfrm>
            <a:off x="11083903" y="5038891"/>
            <a:ext cx="2760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cs typeface="B Titr" panose="00000700000000000000" pitchFamily="2" charset="-78"/>
              </a:rPr>
              <a:t>=</a:t>
            </a:r>
            <a:br>
              <a:rPr lang="fa-IR" sz="2400" dirty="0">
                <a:cs typeface="B Titr" panose="00000700000000000000" pitchFamily="2" charset="-78"/>
              </a:rPr>
            </a:br>
            <a:r>
              <a:rPr lang="fa-IR" sz="2400" dirty="0" err="1">
                <a:cs typeface="B Titr" panose="00000700000000000000" pitchFamily="2" charset="-78"/>
              </a:rPr>
              <a:t>الگوریتم</a:t>
            </a:r>
            <a:endParaRPr lang="en-US" sz="2400" dirty="0">
              <a:cs typeface="B Titr" panose="000007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7AA9-1F0D-D8B3-E525-0BF37965C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7204B4-35D4-E387-2B77-A5D190B9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4630401" cy="83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9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0515" y="778894"/>
            <a:ext cx="6698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a-IR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حوزه های هوش مصنوعی</a:t>
            </a:r>
            <a:endParaRPr lang="en-US" sz="4450" dirty="0">
              <a:cs typeface="B Titr" panose="000007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5" y="2535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1. یادگیری ماشین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Machine Learning</a:t>
            </a: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</a:t>
            </a:r>
            <a:endParaRPr lang="en-US" sz="2200" dirty="0">
              <a:cs typeface="B Titr" panose="00000700000000000000" pitchFamily="2" charset="-78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DBBAEB85-15B9-B9A2-1396-1D7DE52A19D5}"/>
              </a:ext>
            </a:extLst>
          </p:cNvPr>
          <p:cNvSpPr/>
          <p:nvPr/>
        </p:nvSpPr>
        <p:spPr>
          <a:xfrm>
            <a:off x="9872065" y="3429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2. </a:t>
            </a:r>
            <a:r>
              <a:rPr lang="fa-IR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شبکه‌های</a:t>
            </a: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عصبی 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Neural Networks</a:t>
            </a:r>
            <a:endParaRPr lang="en-US" sz="2200" dirty="0">
              <a:cs typeface="B Titr" panose="00000700000000000000" pitchFamily="2" charset="-78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3751E24D-1E0A-904C-536C-B537CB1CEDC8}"/>
              </a:ext>
            </a:extLst>
          </p:cNvPr>
          <p:cNvSpPr/>
          <p:nvPr/>
        </p:nvSpPr>
        <p:spPr>
          <a:xfrm>
            <a:off x="10026923" y="4446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3. یادگیری عمیق  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Deep Learning</a:t>
            </a: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</a:t>
            </a:r>
            <a:endParaRPr lang="en-US" sz="2200" dirty="0">
              <a:cs typeface="B Titr" panose="00000700000000000000" pitchFamily="2" charset="-78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1696CCB2-B89D-0340-CB7C-3405BD6A6182}"/>
              </a:ext>
            </a:extLst>
          </p:cNvPr>
          <p:cNvSpPr/>
          <p:nvPr/>
        </p:nvSpPr>
        <p:spPr>
          <a:xfrm>
            <a:off x="8326350" y="54169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fa-IR" sz="2200" b="1" dirty="0">
                <a:solidFill>
                  <a:schemeClr val="accent1">
                    <a:lumMod val="50000"/>
                  </a:schemeClr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4.</a:t>
            </a:r>
            <a:r>
              <a:rPr lang="fa-IR" sz="2400" b="1" dirty="0">
                <a:solidFill>
                  <a:schemeClr val="accent1">
                    <a:lumMod val="50000"/>
                  </a:schemeClr>
                </a:solidFill>
                <a:cs typeface="B Titr" panose="00000700000000000000" pitchFamily="2" charset="-78"/>
              </a:rPr>
              <a:t> پردازش زبان طبیعی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B Titr" panose="00000700000000000000" pitchFamily="2" charset="-78"/>
              </a:rPr>
              <a:t>Natural Language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Processing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B Titr" panose="00000700000000000000" pitchFamily="2" charset="-78"/>
              </a:rPr>
              <a:t> - NLP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E4C05833-9EA1-9B80-F3B2-EDB016C332EA}"/>
              </a:ext>
            </a:extLst>
          </p:cNvPr>
          <p:cNvSpPr/>
          <p:nvPr/>
        </p:nvSpPr>
        <p:spPr>
          <a:xfrm>
            <a:off x="9743967" y="6461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5. بینایی کامپیوتری 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Computer Vision</a:t>
            </a:r>
            <a:endParaRPr lang="en-US" sz="2200" dirty="0">
              <a:cs typeface="B Titr" panose="00000700000000000000" pitchFamily="2" charset="-78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80379077-5DC2-38EC-D2B8-49FA68AAF36F}"/>
              </a:ext>
            </a:extLst>
          </p:cNvPr>
          <p:cNvSpPr/>
          <p:nvPr/>
        </p:nvSpPr>
        <p:spPr>
          <a:xfrm>
            <a:off x="2653617" y="2338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6. </a:t>
            </a:r>
            <a:r>
              <a:rPr lang="fa-IR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رباتیک</a:t>
            </a: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Robotics</a:t>
            </a:r>
            <a:endParaRPr lang="en-US" sz="2200" dirty="0">
              <a:cs typeface="B Titr" panose="00000700000000000000" pitchFamily="2" charset="-78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1DD43485-C357-9A7D-E96C-CAB504620CBB}"/>
              </a:ext>
            </a:extLst>
          </p:cNvPr>
          <p:cNvSpPr/>
          <p:nvPr/>
        </p:nvSpPr>
        <p:spPr>
          <a:xfrm>
            <a:off x="2653616" y="31924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7. </a:t>
            </a:r>
            <a:r>
              <a:rPr lang="fa-IR" sz="2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سیستم‌های</a:t>
            </a: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خبره 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Expert Systems</a:t>
            </a:r>
            <a:endParaRPr lang="en-US" sz="2200" dirty="0">
              <a:cs typeface="B Titr" panose="00000700000000000000" pitchFamily="2" charset="-78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FB5B9DD0-A428-710A-0B16-BD5461E4E765}"/>
              </a:ext>
            </a:extLst>
          </p:cNvPr>
          <p:cNvSpPr/>
          <p:nvPr/>
        </p:nvSpPr>
        <p:spPr>
          <a:xfrm>
            <a:off x="2653617" y="4176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750"/>
              </a:lnSpc>
            </a:pP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 8. پردازش صوت و گفتار 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Speech Recognition</a:t>
            </a:r>
            <a:endParaRPr lang="en-US" sz="2200" dirty="0">
              <a:cs typeface="B Titr" panose="00000700000000000000" pitchFamily="2" charset="-78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5AAF1183-4FCB-5A2E-B98F-327573EE4381}"/>
              </a:ext>
            </a:extLst>
          </p:cNvPr>
          <p:cNvSpPr/>
          <p:nvPr/>
        </p:nvSpPr>
        <p:spPr>
          <a:xfrm>
            <a:off x="2653615" y="6015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fa-IR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9. هوش مصنوعی در علوم داده 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B Titr" panose="00000700000000000000" pitchFamily="2" charset="-78"/>
              </a:rPr>
              <a:t>AI for Data Science</a:t>
            </a:r>
            <a:endParaRPr lang="en-US" sz="2200" dirty="0">
              <a:cs typeface="B Titr" panose="00000700000000000000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2DB6E-A1DB-3B44-CF3F-838387E9F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6BE2AB-825C-FFD4-3AD8-D525A399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09" y="0"/>
            <a:ext cx="1150498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43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36ED-F462-B052-18CC-E358796F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A51CC-851F-C4A8-41FD-942221DE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EC49D-DB9A-01F3-1BC3-7B8DA1EE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93436-4535-E131-2911-1B0FFB8C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67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248</Words>
  <Application>Microsoft Office PowerPoint</Application>
  <PresentationFormat>Custom</PresentationFormat>
  <Paragraphs>40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 Titr</vt:lpstr>
      <vt:lpstr>Open Sans</vt:lpstr>
      <vt:lpstr>B Nazanin</vt:lpstr>
      <vt:lpstr>Arial</vt:lpstr>
      <vt:lpstr>Unbounded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DPM dpm</cp:lastModifiedBy>
  <cp:revision>20</cp:revision>
  <dcterms:created xsi:type="dcterms:W3CDTF">2024-11-20T18:35:14Z</dcterms:created>
  <dcterms:modified xsi:type="dcterms:W3CDTF">2024-11-21T11:59:45Z</dcterms:modified>
</cp:coreProperties>
</file>